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3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76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B05C-9281-4B40-8421-B3C6FB29600D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23CCE-E0F7-405A-B701-91AE23726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718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B05C-9281-4B40-8421-B3C6FB29600D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23CCE-E0F7-405A-B701-91AE23726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635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B05C-9281-4B40-8421-B3C6FB29600D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23CCE-E0F7-405A-B701-91AE23726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28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B05C-9281-4B40-8421-B3C6FB29600D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23CCE-E0F7-405A-B701-91AE23726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83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B05C-9281-4B40-8421-B3C6FB29600D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23CCE-E0F7-405A-B701-91AE23726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86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B05C-9281-4B40-8421-B3C6FB29600D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23CCE-E0F7-405A-B701-91AE23726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800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B05C-9281-4B40-8421-B3C6FB29600D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23CCE-E0F7-405A-B701-91AE23726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876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B05C-9281-4B40-8421-B3C6FB29600D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23CCE-E0F7-405A-B701-91AE23726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33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B05C-9281-4B40-8421-B3C6FB29600D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23CCE-E0F7-405A-B701-91AE23726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877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B05C-9281-4B40-8421-B3C6FB29600D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23CCE-E0F7-405A-B701-91AE23726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56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B05C-9281-4B40-8421-B3C6FB29600D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23CCE-E0F7-405A-B701-91AE23726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52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9B05C-9281-4B40-8421-B3C6FB29600D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23CCE-E0F7-405A-B701-91AE23726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34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Assembly Overview 2024-25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Parklands Infant and Nursery School</a:t>
            </a:r>
          </a:p>
        </p:txBody>
      </p:sp>
      <p:pic>
        <p:nvPicPr>
          <p:cNvPr id="4" name="Picture 3" descr="H:\Logos\Parkland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61442"/>
            <a:ext cx="2232248" cy="21036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8369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Assembly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1400" dirty="0">
                <a:latin typeface="Century Gothic" panose="020B0502020202020204" pitchFamily="34" charset="0"/>
              </a:rPr>
              <a:t>Monday : 		Certificate Assembly</a:t>
            </a:r>
          </a:p>
          <a:p>
            <a:pPr marL="0" indent="0">
              <a:buNone/>
            </a:pPr>
            <a:r>
              <a:rPr lang="en-GB" sz="1400" dirty="0">
                <a:latin typeface="Century Gothic" panose="020B0502020202020204" pitchFamily="34" charset="0"/>
              </a:rPr>
              <a:t>Tuesday : 		Exploring an issue or theme (DHT)</a:t>
            </a:r>
          </a:p>
          <a:p>
            <a:pPr marL="0" indent="0">
              <a:buNone/>
            </a:pPr>
            <a:r>
              <a:rPr lang="en-GB" sz="1400" dirty="0">
                <a:latin typeface="Century Gothic" panose="020B0502020202020204" pitchFamily="34" charset="0"/>
              </a:rPr>
              <a:t>Wednesday : 	Open the Book</a:t>
            </a:r>
          </a:p>
          <a:p>
            <a:pPr marL="0" indent="0">
              <a:buNone/>
            </a:pPr>
            <a:r>
              <a:rPr lang="en-GB" sz="1400" dirty="0">
                <a:latin typeface="Century Gothic" panose="020B0502020202020204" pitchFamily="34" charset="0"/>
              </a:rPr>
              <a:t>Thursday:		Exploring an issue or theme/Reading Challenge</a:t>
            </a:r>
          </a:p>
          <a:p>
            <a:pPr marL="0" indent="0">
              <a:buNone/>
            </a:pPr>
            <a:r>
              <a:rPr lang="en-GB" sz="1400" dirty="0">
                <a:latin typeface="Century Gothic" panose="020B0502020202020204" pitchFamily="34" charset="0"/>
              </a:rPr>
              <a:t>Friday:		Singing/Sharing out of school achievements/attendance</a:t>
            </a:r>
          </a:p>
          <a:p>
            <a:pPr marL="0" indent="0">
              <a:buNone/>
            </a:pPr>
            <a:endParaRPr lang="en-GB" sz="1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Century Gothic" panose="020B0502020202020204" pitchFamily="34" charset="0"/>
              </a:rPr>
              <a:t>All assemblies are linked to an element of the Parklands Person ethos as follows:</a:t>
            </a:r>
          </a:p>
          <a:p>
            <a:pPr marL="0" indent="0">
              <a:buNone/>
            </a:pPr>
            <a:endParaRPr lang="en-GB" sz="1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1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1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1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1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1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Century Gothic" panose="020B0502020202020204" pitchFamily="34" charset="0"/>
              </a:rPr>
              <a:t>It important that there are regularly discussions about staying safe throughout each half term with reminders of who to speak to should children feel worried about anything.</a:t>
            </a:r>
          </a:p>
          <a:p>
            <a:pPr marL="0" indent="0">
              <a:buNone/>
            </a:pPr>
            <a:endParaRPr lang="en-GB" sz="1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Century Gothic" panose="020B0502020202020204" pitchFamily="34" charset="0"/>
              </a:rPr>
              <a:t>There should also be regular reminders about why it is important to be a Parklands Person – as this will prepare you to be a good citizen of the world.</a:t>
            </a:r>
          </a:p>
          <a:p>
            <a:pPr marL="0" indent="0">
              <a:buNone/>
            </a:pPr>
            <a:endParaRPr lang="en-GB" sz="1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Century Gothic" panose="020B0502020202020204" pitchFamily="34" charset="0"/>
              </a:rPr>
              <a:t>This overview is flexible to allow for discussion of other global events and significant dates as they arise.</a:t>
            </a:r>
          </a:p>
          <a:p>
            <a:pPr marL="0" indent="0">
              <a:buNone/>
            </a:pPr>
            <a:endParaRPr lang="en-GB" sz="1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1400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045661"/>
              </p:ext>
            </p:extLst>
          </p:nvPr>
        </p:nvGraphicFramePr>
        <p:xfrm>
          <a:off x="539552" y="3356992"/>
          <a:ext cx="820891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7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2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27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27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27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27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entury Gothic" panose="020B0502020202020204" pitchFamily="34" charset="0"/>
                        </a:rPr>
                        <a:t>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entury Gothic" panose="020B0502020202020204" pitchFamily="34" charset="0"/>
                        </a:rPr>
                        <a:t>Autumn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entury Gothic" panose="020B0502020202020204" pitchFamily="34" charset="0"/>
                        </a:rPr>
                        <a:t>Autumn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entury Gothic" panose="020B0502020202020204" pitchFamily="34" charset="0"/>
                        </a:rPr>
                        <a:t>Spring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entury Gothic" panose="020B0502020202020204" pitchFamily="34" charset="0"/>
                        </a:rPr>
                        <a:t>Spring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entury Gothic" panose="020B0502020202020204" pitchFamily="34" charset="0"/>
                        </a:rPr>
                        <a:t>Summer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entury Gothic" panose="020B0502020202020204" pitchFamily="34" charset="0"/>
                        </a:rPr>
                        <a:t>Summer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entury Gothic" panose="020B0502020202020204" pitchFamily="34" charset="0"/>
                        </a:rPr>
                        <a:t>Theme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entury Gothic" panose="020B0502020202020204" pitchFamily="34" charset="0"/>
                        </a:rPr>
                        <a:t>Respectful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entury Gothic" panose="020B0502020202020204" pitchFamily="34" charset="0"/>
                        </a:rPr>
                        <a:t>Kind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entury Gothic" panose="020B0502020202020204" pitchFamily="34" charset="0"/>
                        </a:rPr>
                        <a:t>Safe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entury Gothic" panose="020B0502020202020204" pitchFamily="34" charset="0"/>
                        </a:rPr>
                        <a:t>Important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entury Gothic" panose="020B0502020202020204" pitchFamily="34" charset="0"/>
                        </a:rPr>
                        <a:t>Polite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entury Gothic" panose="020B0502020202020204" pitchFamily="34" charset="0"/>
                        </a:rPr>
                        <a:t>Positive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6" name="Picture 2" descr="T:\Parklands Person\NEW PARKLANDS PERS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556792"/>
            <a:ext cx="2339752" cy="906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089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Autumn Term 1 - Respectful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7240416"/>
              </p:ext>
            </p:extLst>
          </p:nvPr>
        </p:nvGraphicFramePr>
        <p:xfrm>
          <a:off x="457199" y="1393163"/>
          <a:ext cx="8147249" cy="5148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6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FBV/SMSC Links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How are we respectful to others? How do we show respect?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Exploring values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Understanding feelings and emotions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an ethos of mutual respect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Which famous people influence us to be more respectful? (Martin Luther King, Rosa Parks </a:t>
                      </a:r>
                      <a:r>
                        <a:rPr lang="en-GB" sz="1100" dirty="0" err="1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etc</a:t>
                      </a: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Understanding feelings and emotions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Recognising and resolving moral issues/dilemmas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Understanding issues where there is conflict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What do we believe in? (religion)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Exploring religious beliefs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Opportunities to explore what animates themselves and others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Encouraging deeper questions and space for their own thoughts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What special festivals are happening at the moment?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Exploring different religious beliefs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an understanding and respect of other customs and beliefs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Understanding a variety of cultures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What makes us different to one another? How are our families different?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Understanding different backgrounds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Acceptance of others who may be different to themselves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How do we show respect what we visit different places?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Exploring different religious beliefs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an understanding and respect of other customs and beliefs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Understanding a variety of cultures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GB" sz="1800" dirty="0">
                          <a:latin typeface="Century Gothic" panose="020B0502020202020204" pitchFamily="34" charset="0"/>
                        </a:rPr>
                        <a:t>Key events to remember:</a:t>
                      </a:r>
                      <a:r>
                        <a:rPr lang="en-GB" sz="1800" baseline="0" dirty="0">
                          <a:latin typeface="Century Gothic" panose="020B0502020202020204" pitchFamily="34" charset="0"/>
                        </a:rPr>
                        <a:t> Roald Dahl Day, Harvest Festival, Black History Month</a:t>
                      </a:r>
                      <a:endParaRPr lang="en-GB" sz="18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050" name="Picture 2" descr="T:\Parklands Person\RESPECTFU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46461"/>
            <a:ext cx="720080" cy="1241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485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Autumn Term 2 - Kind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267079"/>
              </p:ext>
            </p:extLst>
          </p:nvPr>
        </p:nvGraphicFramePr>
        <p:xfrm>
          <a:off x="457200" y="1600200"/>
          <a:ext cx="8147249" cy="4765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6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FBV/SMSC Links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What does it mean to be kind? Random acts of kindness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Acceptance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of others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Living with others harmoniously and recognising and respecting differences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Stories with morals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Recognising the difference between right and wrong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Understanding consequences of behaviour and actions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Investigating moral and ethical issues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Inspirational famous people – self giving, kindness, charity.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Understanding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the viewpoints of others and how actions impact on others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Enjoyment in learning about others and the world around them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Investigating moral and ethical issues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What does it mean to be a good friend? Can words hurt? What do we do when people aren’t kind? Anti-bullying.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Recognising the difference between right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and wrong.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Accepting and respecting differences between themselves and others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How can we be kind to our environment? Eco theme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Enjoyment in learning about he world around them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Showing respect to the wider community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How can we be kind to ourselves? Gifts? Talents? Things we are proud of?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the ability to be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reflective about themselves.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Enjoyment in learning about themselves and others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GB" dirty="0">
                          <a:latin typeface="Century Gothic" panose="020B0502020202020204" pitchFamily="34" charset="0"/>
                        </a:rPr>
                        <a:t>Key events to remember:</a:t>
                      </a:r>
                      <a:r>
                        <a:rPr lang="en-GB" baseline="0" dirty="0">
                          <a:latin typeface="Century Gothic" panose="020B0502020202020204" pitchFamily="34" charset="0"/>
                        </a:rPr>
                        <a:t> Diwali, Bonfire Night, Anti-Bullying Day, Remembrance, Human Rights Day, </a:t>
                      </a:r>
                      <a:r>
                        <a:rPr lang="en-GB" baseline="0" dirty="0" err="1">
                          <a:latin typeface="Century Gothic" panose="020B0502020202020204" pitchFamily="34" charset="0"/>
                        </a:rPr>
                        <a:t>Hannukah</a:t>
                      </a:r>
                      <a:r>
                        <a:rPr lang="en-GB" baseline="0" dirty="0">
                          <a:latin typeface="Century Gothic" panose="020B0502020202020204" pitchFamily="34" charset="0"/>
                        </a:rPr>
                        <a:t>, Christmas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0"/>
            <a:ext cx="792088" cy="1484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01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Spring Term 1 - Safe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4253415"/>
              </p:ext>
            </p:extLst>
          </p:nvPr>
        </p:nvGraphicFramePr>
        <p:xfrm>
          <a:off x="457200" y="1600200"/>
          <a:ext cx="8147249" cy="4956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6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FBV/SMSC Links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Who can we talk to if we feel unsafe/upset? What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’s the difference between secrets and surprises?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the ability to recognise right and wrong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Recognising their own rights and the rights of children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How do we stay safe online?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Respecting the laws of England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Recognising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the consequences of their behaviour and actions.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Who are safer strangers and what are safer places?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respect for themselves and others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the ability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to recognise right and wrong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Respecting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the laws of England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How do we stay safe on the roads?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Respecting the laws of England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Recognising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the consequences of their behaviour and actions.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How can we make sure that Parklands is bully-free?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Respecting differences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between themselves and others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the ability to recognise right and wrong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Cooperating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with others and being able to resolve conflicts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How do we stay healthy? (including attendance)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Respecting the laws of England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the ability to recognise right and wrong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Recognising their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own rights and the rights of children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GB" dirty="0">
                          <a:latin typeface="Century Gothic" panose="020B0502020202020204" pitchFamily="34" charset="0"/>
                        </a:rPr>
                        <a:t>Key events to remember:</a:t>
                      </a:r>
                      <a:r>
                        <a:rPr lang="en-GB" baseline="0" dirty="0">
                          <a:latin typeface="Century Gothic" panose="020B0502020202020204" pitchFamily="34" charset="0"/>
                        </a:rPr>
                        <a:t> Martin Luther King Day,  Holocaust Memorial Day, Chinese New Year, Safer Internet Day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2299"/>
            <a:ext cx="731977" cy="1484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8692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Spring Term 2 - Important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7446094"/>
              </p:ext>
            </p:extLst>
          </p:nvPr>
        </p:nvGraphicFramePr>
        <p:xfrm>
          <a:off x="457200" y="1600200"/>
          <a:ext cx="8147249" cy="465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6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FBV/SMSC Links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Why are we important? How are we unique? What are our roles and responsibilities (school council </a:t>
                      </a:r>
                      <a:r>
                        <a:rPr lang="en-GB" sz="1100" dirty="0" err="1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etc</a:t>
                      </a: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)?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Reflecting on themselves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and their own experiences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enjoyment in learning about themselves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a knowledge of democracy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What does the future hold? What are our aspirations?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Being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part of a community and cooperating with others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Reflecting on themselves and their own experiences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Making a contribution to life in modern Britain.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Who are the important people in our country? How is our country run? What is democracy?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Respecting the laws of England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a knowledge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of Britain’s democratic parliamentary system and its role.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How do we make things fair?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Understanding of democracy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Reflecting on their own experiences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How can we make others feel important? What can we do to show people they are important to us?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respect for different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people’s faiths, feelings and values.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Cooperating with others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What are emotions? How do we deal with them?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Reflecting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on their own experiences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respect for different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people’s faiths, feelings and values.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GB" dirty="0">
                          <a:latin typeface="Century Gothic" panose="020B0502020202020204" pitchFamily="34" charset="0"/>
                        </a:rPr>
                        <a:t>Key events to remember:</a:t>
                      </a:r>
                      <a:r>
                        <a:rPr lang="en-GB" baseline="0" dirty="0">
                          <a:latin typeface="Century Gothic" panose="020B0502020202020204" pitchFamily="34" charset="0"/>
                        </a:rPr>
                        <a:t> Shrove Tuesday/Lent, World Book Day, British Science Week, Fairtrade Fortnight, World Poetry Day, World Water Day, Mothering Sunday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0"/>
            <a:ext cx="730002" cy="1489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8692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Summer Term 1 - Polite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5257141"/>
              </p:ext>
            </p:extLst>
          </p:nvPr>
        </p:nvGraphicFramePr>
        <p:xfrm>
          <a:off x="457200" y="1600200"/>
          <a:ext cx="8147249" cy="4763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6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FBV/SMSC Links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What do we mean by good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manners?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Demonstrating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respect for others.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an understanding and appreciation of the viewpoint of others.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How can we show people that we are thankful/grateful?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Willingness to reflect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on their own experiences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an understanding and appreciation of the viewpoint of others.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How do we make things fair? What can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we do if something doesn’t seem fair?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the ability to recognise right and wrong and how to apply this in their own lives.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Showing respect for different cultures and diversity.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Investigating moral and ethical issues. 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What do we mean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by being a good sportsman?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Willingness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to participate and respond positively to sporting opportunities.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Demonstrating respect for others.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entury Gothic" panose="020B0502020202020204" pitchFamily="34" charset="0"/>
                        </a:rPr>
                        <a:t>How are we polite to other people around the world?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Understanding and appreciating the range of different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cultures and backgrounds in the world.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Showing respect for cultural diversity.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Is it fair for everyone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in the world? (explore a global issue)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the ability to recognise right and wrong.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Investigating moral and ethical issues.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Showing respect for different cultures and diversity.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GB" dirty="0">
                          <a:latin typeface="Century Gothic" panose="020B0502020202020204" pitchFamily="34" charset="0"/>
                        </a:rPr>
                        <a:t>Key events to remember:</a:t>
                      </a:r>
                      <a:r>
                        <a:rPr lang="en-GB" baseline="0" dirty="0">
                          <a:latin typeface="Century Gothic" panose="020B0502020202020204" pitchFamily="34" charset="0"/>
                        </a:rPr>
                        <a:t> VE Day, Bike to School Day, Ramadan, Aspirations Day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0"/>
            <a:ext cx="730002" cy="145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8692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Summer Term 2 - Positive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9668461"/>
              </p:ext>
            </p:extLst>
          </p:nvPr>
        </p:nvGraphicFramePr>
        <p:xfrm>
          <a:off x="457200" y="1600200"/>
          <a:ext cx="8147249" cy="4879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6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6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FBV/SMSC Links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What do we mean by a growth </a:t>
                      </a:r>
                      <a:r>
                        <a:rPr lang="en-GB" sz="1100" dirty="0" err="1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mindset</a:t>
                      </a: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? How do we stay positive?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a sense of enjoyment in learning about themselves.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a willingness to reflect on their experiences.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How do we learn? What are our different learning styles?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use of imagination and creativity in their learning.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a sense of enjoyment in learning about themselves.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a willingness to reflect on their experiences.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What are our targets? Why do we set goals?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use of imagination and creativity in their learning.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a sense of enjoyment in learning about themselves.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a willingness to reflect on their experiences.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Inspirational famous people – how have people defied the odds by staying positive?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a sense of enjoyment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in learning about others.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Recognising how behaviour and actions impact on others and on our lives. 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What can we do when we can’t do something?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a sense of enjoyment in learning about themselves.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a willingness to reflect on their experiences.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How do we deal with change?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</a:t>
                      </a: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a sense of enjoyment in learning about themselves.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Developing a willingness to reflect on their experiences.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GB" dirty="0">
                          <a:latin typeface="Century Gothic" panose="020B0502020202020204" pitchFamily="34" charset="0"/>
                        </a:rPr>
                        <a:t>Key events to remember:</a:t>
                      </a:r>
                      <a:r>
                        <a:rPr lang="en-GB" baseline="0" dirty="0">
                          <a:latin typeface="Century Gothic" panose="020B0502020202020204" pitchFamily="34" charset="0"/>
                        </a:rPr>
                        <a:t> Father’s Day, Eid, Leavers Assembly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055452" cy="1589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8692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975c96a-a3eb-4724-8812-bcfde4c18809">
      <Terms xmlns="http://schemas.microsoft.com/office/infopath/2007/PartnerControls"/>
    </lcf76f155ced4ddcb4097134ff3c332f>
    <TaxCatchAll xmlns="b5737041-93b2-43a0-bcdb-35852ee27dc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FB3937A34F5D4DA468519314CF5392" ma:contentTypeVersion="13" ma:contentTypeDescription="Create a new document." ma:contentTypeScope="" ma:versionID="b4e38b8a59fa04755c4402a0cfd23d1b">
  <xsd:schema xmlns:xsd="http://www.w3.org/2001/XMLSchema" xmlns:xs="http://www.w3.org/2001/XMLSchema" xmlns:p="http://schemas.microsoft.com/office/2006/metadata/properties" xmlns:ns2="8975c96a-a3eb-4724-8812-bcfde4c18809" xmlns:ns3="b5737041-93b2-43a0-bcdb-35852ee27dcb" targetNamespace="http://schemas.microsoft.com/office/2006/metadata/properties" ma:root="true" ma:fieldsID="51a75749bfcc29a1977be50f0d72f5ed" ns2:_="" ns3:_="">
    <xsd:import namespace="8975c96a-a3eb-4724-8812-bcfde4c18809"/>
    <xsd:import namespace="b5737041-93b2-43a0-bcdb-35852ee27d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75c96a-a3eb-4724-8812-bcfde4c188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e136b15-b173-4049-b719-9fa0144d15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737041-93b2-43a0-bcdb-35852ee27dcb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a8ff4827-2160-4a29-863e-8042b9e406df}" ma:internalName="TaxCatchAll" ma:showField="CatchAllData" ma:web="b5737041-93b2-43a0-bcdb-35852ee27d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E07464-5718-48A3-BAE7-7061B1DFCD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5AD7F5-7876-45A9-95B0-EEADCA6FA43A}">
  <ds:schemaRefs>
    <ds:schemaRef ds:uri="http://schemas.microsoft.com/office/2006/metadata/properties"/>
    <ds:schemaRef ds:uri="http://schemas.microsoft.com/office/infopath/2007/PartnerControls"/>
    <ds:schemaRef ds:uri="8975c96a-a3eb-4724-8812-bcfde4c18809"/>
    <ds:schemaRef ds:uri="b5737041-93b2-43a0-bcdb-35852ee27dcb"/>
  </ds:schemaRefs>
</ds:datastoreItem>
</file>

<file path=customXml/itemProps3.xml><?xml version="1.0" encoding="utf-8"?>
<ds:datastoreItem xmlns:ds="http://schemas.openxmlformats.org/officeDocument/2006/customXml" ds:itemID="{EBEC8218-046F-4553-8DD2-DC0EB194A2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75c96a-a3eb-4724-8812-bcfde4c18809"/>
    <ds:schemaRef ds:uri="b5737041-93b2-43a0-bcdb-35852ee27d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10571</TotalTime>
  <Words>1519</Words>
  <Application>Microsoft Office PowerPoint</Application>
  <PresentationFormat>On-screen Show (4:3)</PresentationFormat>
  <Paragraphs>226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Century Gothic</vt:lpstr>
      <vt:lpstr>Office Theme</vt:lpstr>
      <vt:lpstr>Assembly Overview 2024-25    </vt:lpstr>
      <vt:lpstr>Assembly Overview</vt:lpstr>
      <vt:lpstr>Autumn Term 1 - Respectful</vt:lpstr>
      <vt:lpstr>Autumn Term 2 - Kind</vt:lpstr>
      <vt:lpstr>Spring Term 1 - Safe</vt:lpstr>
      <vt:lpstr>Spring Term 2 - Important</vt:lpstr>
      <vt:lpstr>Summer Term 1 - Polite</vt:lpstr>
      <vt:lpstr>Summer Term 2 - Positive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Assembly Overview</dc:title>
  <dc:creator>Paul Allen</dc:creator>
  <cp:lastModifiedBy>Karen Callaghan</cp:lastModifiedBy>
  <cp:revision>26</cp:revision>
  <dcterms:created xsi:type="dcterms:W3CDTF">2016-08-30T14:06:21Z</dcterms:created>
  <dcterms:modified xsi:type="dcterms:W3CDTF">2025-01-05T14:02:46Z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0x0101005FFB3937A34F5D4DA468519314CF5392</vt:lpwstr>
  </property>
  <property fmtid="{D5CDD505-2E9C-101B-9397-08002B2CF9AE}" pid="3" name="Order">
    <vt:r8>9400</vt:r8>
  </property>
</Properties>
</file>